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DB496B-144A-44DD-AE1F-F90A7B84787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B7DF3-681C-4F48-B00B-4F54D5CE91B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851648" cy="3124200"/>
          </a:xfrm>
        </p:spPr>
        <p:txBody>
          <a:bodyPr anchor="ctr"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a-IR" sz="3100" dirty="0" smtClean="0">
                <a:cs typeface="B Titr" pitchFamily="2" charset="-78"/>
              </a:rPr>
              <a:t>« بسمه تعالی »</a:t>
            </a: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 </a:t>
            </a: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جلسه </a:t>
            </a: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ی معارفه ی کلاس </a:t>
            </a: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دوم</a:t>
            </a:r>
            <a:b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دبستان </a:t>
            </a: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غیر دولتی مکتب الجواد ( ع </a:t>
            </a: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) </a:t>
            </a:r>
            <a:r>
              <a:rPr lang="en-US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B Titr" pitchFamily="2" charset="-78"/>
              </a:rPr>
            </a:b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ریاضی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r>
              <a:rPr lang="fa-IR" sz="2000" b="1" dirty="0" smtClean="0">
                <a:cs typeface="B Nazanin" pitchFamily="2" charset="-78"/>
              </a:rPr>
              <a:t> هشت فصل هر فصل شامل چهار واحد درسی و یک واحد </a:t>
            </a:r>
            <a:r>
              <a:rPr lang="fa-IR" sz="2000" b="1" dirty="0" smtClean="0">
                <a:cs typeface="B Nazanin" pitchFamily="2" charset="-78"/>
              </a:rPr>
              <a:t>حلّ مسئله </a:t>
            </a:r>
            <a:r>
              <a:rPr lang="fa-IR" sz="2000" b="1" dirty="0" smtClean="0">
                <a:cs typeface="B Nazanin" pitchFamily="2" charset="-78"/>
              </a:rPr>
              <a:t>. یک واحد مرور فصل و تمرین های ترکیبی و تکمیلی با تاکید بر مهارت هایی از جمله خواندن و نوشتن پایان می یابد معماهای مطرح شده برای دانش آموزان علاقه مند است</a:t>
            </a:r>
            <a:r>
              <a:rPr lang="fa-IR" sz="2000" b="1" dirty="0" smtClean="0">
                <a:cs typeface="B Nazanin" pitchFamily="2" charset="-78"/>
              </a:rPr>
              <a:t>.</a:t>
            </a:r>
          </a:p>
          <a:p>
            <a:pPr marL="0" indent="0" algn="just" rtl="1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هدیه های آسمان : </a:t>
            </a:r>
            <a:r>
              <a:rPr lang="fa-IR" sz="2000" b="1" dirty="0" smtClean="0">
                <a:cs typeface="B Nazanin" pitchFamily="2" charset="-78"/>
              </a:rPr>
              <a:t>توجّه به نیازهای نو در عرصۀ آموزش دین . رویکردهای جدید در امر آموزش ، تقویت احساس نیاز به دین با توجه به ویژگیهای رشد ذهنی کودکان ، پرورش تفکر کودکان  و دوری از مطالب خشک و غیر ملموس</a:t>
            </a:r>
            <a:r>
              <a:rPr lang="fa-IR" sz="2000" b="1" dirty="0" smtClean="0">
                <a:cs typeface="B Nazanin" pitchFamily="2" charset="-78"/>
              </a:rPr>
              <a:t>.</a:t>
            </a:r>
          </a:p>
          <a:p>
            <a:pPr marL="0" indent="0" algn="just" rtl="1">
              <a:buNone/>
            </a:pPr>
            <a:endParaRPr lang="en-US" sz="2000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علوم تجربی : </a:t>
            </a:r>
            <a:r>
              <a:rPr lang="fa-IR" sz="2000" b="1" dirty="0" smtClean="0">
                <a:cs typeface="B Nazanin" pitchFamily="2" charset="-78"/>
              </a:rPr>
              <a:t>شامل چهارده درس که به دانش آموزان کمک می کند تا روش های شناخت دنیای اطراف خود را بهبود بخشند و کسب مفاهیمی که بتوانند تجارب خود را با یکدیگر مرتبط سازند</a:t>
            </a:r>
            <a:r>
              <a:rPr lang="fa-IR" sz="2000" b="1" dirty="0" smtClean="0">
                <a:cs typeface="B Nazanin" pitchFamily="2" charset="-78"/>
              </a:rPr>
              <a:t>.</a:t>
            </a:r>
            <a:endParaRPr lang="en-US" sz="2000" dirty="0" smtClean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8427" y="949404"/>
            <a:ext cx="547297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b="1" dirty="0">
                <a:cs typeface="B Titr" pitchFamily="2" charset="-78"/>
              </a:rPr>
              <a:t>با سلام و خیر مقدم خدمت اولیای محترم : </a:t>
            </a:r>
            <a:endParaRPr lang="fa-IR" sz="2800" b="1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600" b="1" dirty="0">
                <a:solidFill>
                  <a:srgbClr val="FF0000"/>
                </a:solidFill>
                <a:cs typeface="B Titr" pitchFamily="2" charset="-78"/>
              </a:rPr>
              <a:t>معرفی کتاب های درسی دوم دبستان سال تحصیلی 93 – </a:t>
            </a:r>
            <a:r>
              <a:rPr lang="fa-IR" sz="1600" b="1" dirty="0" smtClean="0">
                <a:solidFill>
                  <a:srgbClr val="FF0000"/>
                </a:solidFill>
                <a:cs typeface="B Titr" pitchFamily="2" charset="-78"/>
              </a:rPr>
              <a:t>94</a:t>
            </a:r>
            <a:endParaRPr lang="en-US" sz="16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هشدار : توجه به نکات ایمنی و بهداشتی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نکته ی تاریخی : توجه به پیشینه فرهنگ و تاریخ تمدن ایران و اسلام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ایستگاه فکر : هدف توجه به تفکر در ابعاد مختلف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شگفتی های آفرینش : درک عظمت هستی و توجه به خالق هستی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فعالیت خارج از کلاس : انتقال آموخته به خارج از موقعیت های یادگیری و امکان کسب تجربه های فردی و گروهی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و آزمایش در فضای آزمایشگاه . با توجّه به موضوعات مربوط به هر درس.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62200" y="1305580"/>
            <a:ext cx="47500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بخش های مختلف کتاب درس شامل :</a:t>
            </a:r>
            <a:endParaRPr kumimoji="0" lang="fa-I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886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فارسی :</a:t>
            </a:r>
            <a:endParaRPr lang="en-US" sz="28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براساس برنامه ی درس دو کتاب برای آموزش فارسی در نظر گرفته شده است.</a:t>
            </a:r>
            <a:endParaRPr lang="en-US" sz="20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مهارت </a:t>
            </a:r>
            <a:r>
              <a:rPr lang="fa-IR" sz="2000" b="1" dirty="0" smtClean="0">
                <a:cs typeface="B Nazanin" pitchFamily="2" charset="-78"/>
              </a:rPr>
              <a:t>های خوانداری ، کتاب فارسی شامل مهارت های شفاهی </a:t>
            </a:r>
            <a:r>
              <a:rPr lang="fa-IR" sz="2000" b="1" dirty="0" smtClean="0">
                <a:cs typeface="B Nazanin" pitchFamily="2" charset="-78"/>
              </a:rPr>
              <a:t>زبان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که </a:t>
            </a:r>
            <a:r>
              <a:rPr lang="fa-IR" sz="2000" b="1" dirty="0" smtClean="0">
                <a:cs typeface="B Nazanin" pitchFamily="2" charset="-78"/>
              </a:rPr>
              <a:t>در هفت فصل و هفت موضوع اساسی تشکیل شده </a:t>
            </a:r>
            <a:r>
              <a:rPr lang="fa-IR" sz="2000" b="1" dirty="0" smtClean="0">
                <a:cs typeface="B Nazanin" pitchFamily="2" charset="-78"/>
              </a:rPr>
              <a:t>است.</a:t>
            </a:r>
          </a:p>
          <a:p>
            <a:pPr marL="0" indent="0" algn="r" rtl="1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موضوعات عبارت اند از </a:t>
            </a:r>
            <a:r>
              <a:rPr lang="fa-IR" sz="2000" b="1" dirty="0" smtClean="0">
                <a:cs typeface="B Nazanin" pitchFamily="2" charset="-78"/>
              </a:rPr>
              <a:t>: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1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)  نهادها    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 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2 )  بهداشت     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   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3  )  اخلاق فردی و اجتماعی </a:t>
            </a:r>
            <a:endParaRPr lang="en-US" sz="20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4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) دینی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    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5  ) علم و ادب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 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6  )  ایران من   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 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7  )  طبیعت</a:t>
            </a:r>
            <a:endParaRPr lang="en-US" sz="20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62200" y="1305580"/>
            <a:ext cx="47500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بخش های مختلف کتاب درس شامل :</a:t>
            </a:r>
            <a:endParaRPr kumimoji="0" lang="fa-I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Autofit/>
          </a:bodyPr>
          <a:lstStyle/>
          <a:p>
            <a:pPr marL="0" indent="0" algn="just" rtl="1">
              <a:buClr>
                <a:srgbClr val="FF0000"/>
              </a:buClr>
              <a:buNone/>
            </a:pPr>
            <a:r>
              <a:rPr lang="fa-IR" sz="2000" b="1" dirty="0" smtClean="0">
                <a:cs typeface="B Nazanin" pitchFamily="2" charset="-78"/>
              </a:rPr>
              <a:t>در پایان هر فصل یک متن به عنوان بخوان و بیندیش که از بیان داستان و افسانه ها برگزیده شده اند که دارای جاذبه و کشش فراوانی می باشد که با هدف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buClr>
                <a:srgbClr val="FF0000"/>
              </a:buClr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هـدف :</a:t>
            </a:r>
          </a:p>
          <a:p>
            <a:pPr algn="just" rtl="1"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تقویت </a:t>
            </a:r>
            <a:r>
              <a:rPr lang="fa-IR" sz="2000" b="1" dirty="0" smtClean="0">
                <a:cs typeface="B Nazanin" pitchFamily="2" charset="-78"/>
              </a:rPr>
              <a:t>مهارت خواندن و ایجاد عادت به مطالعه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افـزایـش واژگـان خـوانـداری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buClr>
                <a:srgbClr val="FF0000"/>
              </a:buClr>
            </a:pPr>
            <a:r>
              <a:rPr lang="fa-IR" sz="2000" b="1" dirty="0" smtClean="0">
                <a:cs typeface="B Nazanin" pitchFamily="2" charset="-78"/>
              </a:rPr>
              <a:t>ایجاد فرصت هایی برای هدایت عواطف و احساسات و گسترش دنیای ذهن و روان که با موضوع درسی بی ارتباط نیست.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buClr>
                <a:srgbClr val="FF0000"/>
              </a:buClr>
              <a:buNone/>
            </a:pPr>
            <a:endParaRPr lang="fa-IR" sz="12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just" rtl="1">
              <a:buClr>
                <a:srgbClr val="FF0000"/>
              </a:buClr>
              <a:buNone/>
            </a:pPr>
            <a:r>
              <a:rPr lang="fa-IR" sz="2000" b="1" dirty="0" smtClean="0">
                <a:cs typeface="B Nazanin" pitchFamily="2" charset="-78"/>
              </a:rPr>
              <a:t>و </a:t>
            </a:r>
            <a:r>
              <a:rPr lang="fa-IR" sz="2000" b="1" dirty="0" smtClean="0">
                <a:cs typeface="B Nazanin" pitchFamily="2" charset="-78"/>
              </a:rPr>
              <a:t>در آخر کتاب کار فارسی که تمرین هایی مربوط به املا و رونویسی . جمله سازی . تقویت مهارت به کارگیری علائم سجاوندی . مانند . نقطه ، دو نقطه . و ویرگول</a:t>
            </a:r>
            <a:r>
              <a:rPr lang="fa-IR" sz="2000" b="1" dirty="0" smtClean="0">
                <a:cs typeface="B Nazanin" pitchFamily="2" charset="-78"/>
              </a:rPr>
              <a:t>.</a:t>
            </a:r>
          </a:p>
          <a:p>
            <a:pPr marL="0" indent="0" algn="just" rtl="1">
              <a:buClr>
                <a:srgbClr val="FF0000"/>
              </a:buClr>
              <a:buNone/>
            </a:pPr>
            <a:endParaRPr lang="en-US" sz="6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just" rtl="1">
              <a:buClr>
                <a:srgbClr val="FF0000"/>
              </a:buClr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که هدف از این تمرین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ها:</a:t>
            </a:r>
          </a:p>
          <a:p>
            <a:pPr marL="0" indent="0" algn="just" rtl="1">
              <a:buClr>
                <a:srgbClr val="FF0000"/>
              </a:buClr>
              <a:buNone/>
            </a:pPr>
            <a:r>
              <a:rPr lang="fa-IR" sz="2000" b="1" dirty="0" smtClean="0">
                <a:cs typeface="B Nazanin" pitchFamily="2" charset="-78"/>
              </a:rPr>
              <a:t>تنوع </a:t>
            </a:r>
            <a:r>
              <a:rPr lang="fa-IR" sz="2000" b="1" dirty="0" smtClean="0">
                <a:cs typeface="B Nazanin" pitchFamily="2" charset="-78"/>
              </a:rPr>
              <a:t>و تازگی . ایجاد رغبت . آموزش گام به گام . تثبیت و تعمیق آموزه ها.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52800" y="1066800"/>
            <a:ext cx="2579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/>
            <a:r>
              <a:rPr lang="fa-IR" sz="2800" b="1" dirty="0" smtClean="0">
                <a:cs typeface="B Titr" pitchFamily="2" charset="-78"/>
              </a:rPr>
              <a:t>...و </a:t>
            </a:r>
            <a:r>
              <a:rPr lang="fa-IR" sz="2800" b="1" dirty="0">
                <a:cs typeface="B Titr" pitchFamily="2" charset="-78"/>
              </a:rPr>
              <a:t>یک درس </a:t>
            </a:r>
            <a:r>
              <a:rPr lang="fa-IR" sz="2800" b="1" dirty="0" smtClean="0">
                <a:cs typeface="B Titr" pitchFamily="2" charset="-78"/>
              </a:rPr>
              <a:t>آزاد</a:t>
            </a:r>
            <a:endParaRPr lang="en-US" sz="28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81600"/>
          </a:xfrm>
        </p:spPr>
        <p:txBody>
          <a:bodyPr>
            <a:noAutofit/>
          </a:bodyPr>
          <a:lstStyle/>
          <a:p>
            <a:pPr algn="r" rtl="1">
              <a:buClr>
                <a:srgbClr val="FF0000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دانش آموزان در آخر هر هفته :</a:t>
            </a:r>
            <a:endParaRPr lang="en-US" sz="2400" b="1" dirty="0" smtClean="0">
              <a:cs typeface="B Nazanin" pitchFamily="2" charset="-78"/>
            </a:endParaRPr>
          </a:p>
          <a:p>
            <a:pPr marL="0" indent="0" algn="r" rtl="1">
              <a:buClr>
                <a:srgbClr val="FF0000"/>
              </a:buClr>
              <a:buNone/>
            </a:pPr>
            <a:r>
              <a:rPr lang="fa-IR" sz="1800" b="1" dirty="0" smtClean="0">
                <a:cs typeface="B Nazanin" pitchFamily="2" charset="-78"/>
              </a:rPr>
              <a:t>برای بررسی و شناخت دانش آموزان از نظر سطح علمی پیک آدینه دریافت می </a:t>
            </a:r>
            <a:r>
              <a:rPr lang="fa-IR" sz="1800" b="1" dirty="0" smtClean="0">
                <a:cs typeface="B Nazanin" pitchFamily="2" charset="-78"/>
              </a:rPr>
              <a:t>کنند.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fa-IR" sz="1800" b="1" dirty="0" smtClean="0">
                <a:cs typeface="B Nazanin" pitchFamily="2" charset="-78"/>
              </a:rPr>
              <a:t>پیک </a:t>
            </a:r>
            <a:r>
              <a:rPr lang="fa-IR" sz="1800" b="1" dirty="0" smtClean="0">
                <a:cs typeface="B Nazanin" pitchFamily="2" charset="-78"/>
              </a:rPr>
              <a:t>های آدینه شامل بخش هایی </a:t>
            </a:r>
            <a:r>
              <a:rPr lang="fa-IR" sz="1800" b="1" dirty="0" smtClean="0">
                <a:cs typeface="B Nazanin" pitchFamily="2" charset="-78"/>
              </a:rPr>
              <a:t>چون:</a:t>
            </a:r>
            <a:endParaRPr lang="en-US" sz="1800" dirty="0" smtClean="0">
              <a:cs typeface="B Nazanin" pitchFamily="2" charset="-78"/>
            </a:endParaRPr>
          </a:p>
          <a:p>
            <a:pPr lvl="0" algn="r" rtl="1">
              <a:buClr>
                <a:srgbClr val="FF0000"/>
              </a:buClr>
            </a:pPr>
            <a:r>
              <a:rPr lang="fa-IR" sz="1800" b="1" dirty="0" smtClean="0">
                <a:cs typeface="B Nazanin" pitchFamily="2" charset="-78"/>
              </a:rPr>
              <a:t>  </a:t>
            </a:r>
            <a:r>
              <a:rPr lang="fa-IR" sz="1800" b="1" dirty="0" smtClean="0">
                <a:cs typeface="B Nazanin" pitchFamily="2" charset="-78"/>
              </a:rPr>
              <a:t>جداول ارشیابی</a:t>
            </a:r>
            <a:endParaRPr lang="en-US" sz="1800" dirty="0" smtClean="0">
              <a:cs typeface="B Nazanin" pitchFamily="2" charset="-78"/>
            </a:endParaRPr>
          </a:p>
          <a:p>
            <a:pPr lvl="0" algn="r" rtl="1">
              <a:buClr>
                <a:srgbClr val="FF0000"/>
              </a:buClr>
            </a:pPr>
            <a:r>
              <a:rPr lang="fa-IR" sz="1800" b="1" dirty="0" smtClean="0">
                <a:cs typeface="B Nazanin" pitchFamily="2" charset="-78"/>
              </a:rPr>
              <a:t> </a:t>
            </a:r>
            <a:r>
              <a:rPr lang="fa-IR" sz="1800" b="1" dirty="0" smtClean="0">
                <a:cs typeface="B Nazanin" pitchFamily="2" charset="-78"/>
              </a:rPr>
              <a:t>قسمت نظر خواهی اولیا</a:t>
            </a:r>
            <a:endParaRPr lang="en-US" sz="1800" dirty="0" smtClean="0">
              <a:cs typeface="B Nazanin" pitchFamily="2" charset="-78"/>
            </a:endParaRPr>
          </a:p>
          <a:p>
            <a:pPr lvl="0" algn="r" rtl="1">
              <a:buClr>
                <a:srgbClr val="FF0000"/>
              </a:buClr>
            </a:pPr>
            <a:r>
              <a:rPr lang="fa-IR" sz="1800" b="1" dirty="0" smtClean="0">
                <a:cs typeface="B Nazanin" pitchFamily="2" charset="-78"/>
              </a:rPr>
              <a:t>زمان </a:t>
            </a:r>
            <a:r>
              <a:rPr lang="fa-IR" sz="1800" b="1" dirty="0" smtClean="0">
                <a:cs typeface="B Nazanin" pitchFamily="2" charset="-78"/>
              </a:rPr>
              <a:t>مشخص شده برای پاسخ دانش </a:t>
            </a:r>
            <a:r>
              <a:rPr lang="fa-IR" sz="1800" b="1" dirty="0" smtClean="0">
                <a:cs typeface="B Nazanin" pitchFamily="2" charset="-78"/>
              </a:rPr>
              <a:t>آموزان</a:t>
            </a:r>
            <a:endParaRPr lang="fa-IR" sz="1800" dirty="0" smtClean="0">
              <a:cs typeface="B Nazanin" pitchFamily="2" charset="-78"/>
            </a:endParaRPr>
          </a:p>
          <a:p>
            <a:pPr lvl="0" algn="r" rtl="1">
              <a:buClr>
                <a:srgbClr val="FF0000"/>
              </a:buClr>
            </a:pPr>
            <a:r>
              <a:rPr lang="fa-IR" sz="1800" b="1" dirty="0" smtClean="0">
                <a:cs typeface="B Nazanin" pitchFamily="2" charset="-78"/>
              </a:rPr>
              <a:t>سوال هفته</a:t>
            </a:r>
            <a:endParaRPr lang="en-US" sz="1800" dirty="0" smtClean="0">
              <a:cs typeface="B Nazanin" pitchFamily="2" charset="-78"/>
            </a:endParaRPr>
          </a:p>
          <a:p>
            <a:pPr marL="0" indent="0" algn="r" rtl="1">
              <a:buClr>
                <a:srgbClr val="FF0000"/>
              </a:buClr>
              <a:buNone/>
            </a:pPr>
            <a:endParaRPr lang="fa-IR" sz="900" b="1" dirty="0" smtClean="0">
              <a:cs typeface="B Nazanin" pitchFamily="2" charset="-78"/>
            </a:endParaRPr>
          </a:p>
          <a:p>
            <a:pPr marL="0" indent="0" algn="r" rtl="1">
              <a:buClr>
                <a:srgbClr val="FF0000"/>
              </a:buClr>
              <a:buNone/>
            </a:pPr>
            <a:r>
              <a:rPr lang="fa-IR" sz="1800" b="1" dirty="0" smtClean="0">
                <a:cs typeface="B Nazanin" pitchFamily="2" charset="-78"/>
              </a:rPr>
              <a:t>حتماً </a:t>
            </a:r>
            <a:r>
              <a:rPr lang="fa-IR" sz="1800" b="1" dirty="0" smtClean="0">
                <a:cs typeface="B Nazanin" pitchFamily="2" charset="-78"/>
              </a:rPr>
              <a:t>کار گروهی و فردی در طول سال در اختیار دانش آموزان قرار می گیرد.  با توجه به موضوعات </a:t>
            </a:r>
            <a:r>
              <a:rPr lang="fa-IR" sz="1800" b="1" dirty="0" smtClean="0">
                <a:cs typeface="B Nazanin" pitchFamily="2" charset="-78"/>
              </a:rPr>
              <a:t>درسی و </a:t>
            </a:r>
            <a:r>
              <a:rPr lang="fa-IR" sz="1800" b="1" dirty="0" smtClean="0">
                <a:cs typeface="B Nazanin" pitchFamily="2" charset="-78"/>
              </a:rPr>
              <a:t>تمامی دروس</a:t>
            </a:r>
            <a:r>
              <a:rPr lang="fa-IR" sz="1800" b="1" dirty="0" smtClean="0">
                <a:cs typeface="B Nazanin" pitchFamily="2" charset="-78"/>
              </a:rPr>
              <a:t>.</a:t>
            </a:r>
          </a:p>
          <a:p>
            <a:pPr marL="0" indent="0" algn="r" rtl="1">
              <a:buClr>
                <a:srgbClr val="FF0000"/>
              </a:buClr>
              <a:buNone/>
            </a:pPr>
            <a:endParaRPr lang="en-US" sz="1600" dirty="0" smtClean="0">
              <a:cs typeface="B Nazanin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1800" b="1" dirty="0" smtClean="0">
                <a:cs typeface="B Nazanin" pitchFamily="2" charset="-78"/>
              </a:rPr>
              <a:t>دانش آموزان عزیز برای کارهای فردی خود یک کلربوک تهیّه فرمایند تا در طول سال جمع آوری شده ( البته کلربوک تهیه شده در کلاس دوم حتماً یک رنگ باشد. )</a:t>
            </a:r>
            <a:endParaRPr lang="en-US" sz="1800" dirty="0" smtClean="0">
              <a:cs typeface="B Nazanin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1800" b="1" dirty="0" smtClean="0">
                <a:cs typeface="B Nazanin" pitchFamily="2" charset="-78"/>
              </a:rPr>
              <a:t>دانش آموزان در طول هفته 2 بار فعالیت نوشتاری به صورت املا در دفتر املا . و املای تخته ای انجام می دهند.</a:t>
            </a:r>
            <a:endParaRPr lang="en-US" sz="1800" dirty="0" smtClean="0">
              <a:cs typeface="B Nazanin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1800" b="1" dirty="0" smtClean="0">
                <a:cs typeface="B Nazanin" pitchFamily="2" charset="-78"/>
              </a:rPr>
              <a:t>هم چنین ارزشیابی هایی در طول هفته و اخر هفته از دانش آموزان عزیز انجام می شود که به صورت           </a:t>
            </a:r>
            <a:endParaRPr lang="en-US" sz="1800" dirty="0" smtClean="0">
              <a:cs typeface="B Nazanin" pitchFamily="2" charset="-78"/>
            </a:endParaRPr>
          </a:p>
          <a:p>
            <a:pPr algn="ctr" rtl="1">
              <a:buClr>
                <a:srgbClr val="FF0000"/>
              </a:buClr>
              <a:buNone/>
            </a:pPr>
            <a:r>
              <a:rPr lang="fa-IR" sz="1800" b="1" dirty="0" smtClean="0">
                <a:solidFill>
                  <a:srgbClr val="FF0000"/>
                </a:solidFill>
                <a:cs typeface="B Nazanin" pitchFamily="2" charset="-78"/>
              </a:rPr>
              <a:t>الف ) شفاهی    </a:t>
            </a:r>
            <a:r>
              <a:rPr lang="fa-IR" sz="1800" b="1" dirty="0" smtClean="0">
                <a:solidFill>
                  <a:srgbClr val="FF0000"/>
                </a:solidFill>
                <a:cs typeface="B Nazanin" pitchFamily="2" charset="-78"/>
              </a:rPr>
              <a:t>	           </a:t>
            </a:r>
            <a:r>
              <a:rPr lang="fa-IR" sz="1800" b="1" dirty="0" smtClean="0">
                <a:solidFill>
                  <a:srgbClr val="FF0000"/>
                </a:solidFill>
                <a:cs typeface="B Nazanin" pitchFamily="2" charset="-78"/>
              </a:rPr>
              <a:t>ب ) کتبی         </a:t>
            </a:r>
            <a:r>
              <a:rPr lang="fa-IR" sz="1800" b="1" dirty="0" smtClean="0">
                <a:solidFill>
                  <a:srgbClr val="FF0000"/>
                </a:solidFill>
                <a:cs typeface="B Nazanin" pitchFamily="2" charset="-78"/>
              </a:rPr>
              <a:t>	    </a:t>
            </a:r>
            <a:r>
              <a:rPr lang="fa-IR" sz="1800" b="1" dirty="0" smtClean="0">
                <a:solidFill>
                  <a:srgbClr val="FF0000"/>
                </a:solidFill>
                <a:cs typeface="B Nazanin" pitchFamily="2" charset="-78"/>
              </a:rPr>
              <a:t>ج ) توصیفی می باشد.</a:t>
            </a:r>
            <a:endParaRPr lang="en-US" sz="1800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603504" y="1143000"/>
            <a:ext cx="7854696" cy="17526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والدین گرامی : از صبر و حوصله ی شما برای شرکت در جلسه بسیار سپاسگزاریم و امیدوارم سالی پر از موفقّیّت و سلامت را در کنار شما عزیزان داشته باشیم و سخن آخر را به بیتی از مثنوی مولانا جلال الدین وا می گذاریم.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62000" y="4607004"/>
            <a:ext cx="78165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66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IranNastaliq" pitchFamily="18" charset="0"/>
                <a:ea typeface="Calibri" pitchFamily="34" charset="0"/>
                <a:cs typeface="IranNastaliq" pitchFamily="18" charset="0"/>
              </a:rPr>
              <a:t>         این همه گفتیم لیک اندر بسیچ                           بی عنایات خدا هیچم هیچ</a:t>
            </a:r>
            <a:endParaRPr kumimoji="0" lang="fa-IR" sz="80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660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« بسمه تعالی »   جلسه ی معارفه ی کلاس دوم دبستان غیر دولتی مکتب الجواد ( ع ) 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بسمه تعالی »   جلسه ی معارفه ی کلاس دوم دبستان غیر دولتی مکتب الجواد ( ع )  </dc:title>
  <dc:creator>Alpha</dc:creator>
  <cp:lastModifiedBy>Alpha</cp:lastModifiedBy>
  <cp:revision>33</cp:revision>
  <dcterms:created xsi:type="dcterms:W3CDTF">2014-09-17T08:45:53Z</dcterms:created>
  <dcterms:modified xsi:type="dcterms:W3CDTF">2014-09-17T09:04:34Z</dcterms:modified>
</cp:coreProperties>
</file>